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7" r:id="rId3"/>
    <p:sldId id="275" r:id="rId4"/>
    <p:sldId id="276" r:id="rId5"/>
    <p:sldId id="281" r:id="rId6"/>
    <p:sldId id="277" r:id="rId7"/>
    <p:sldId id="278" r:id="rId8"/>
    <p:sldId id="279" r:id="rId9"/>
    <p:sldId id="280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94" r:id="rId18"/>
    <p:sldId id="289" r:id="rId19"/>
    <p:sldId id="290" r:id="rId20"/>
    <p:sldId id="291" r:id="rId21"/>
    <p:sldId id="292" r:id="rId22"/>
    <p:sldId id="293" r:id="rId23"/>
    <p:sldId id="295" r:id="rId24"/>
    <p:sldId id="296" r:id="rId25"/>
    <p:sldId id="297" r:id="rId26"/>
    <p:sldId id="298" r:id="rId27"/>
    <p:sldId id="299" r:id="rId28"/>
    <p:sldId id="300" r:id="rId29"/>
    <p:sldId id="301" r:id="rId30"/>
  </p:sldIdLst>
  <p:sldSz cx="9144000" cy="6858000" type="screen4x3"/>
  <p:notesSz cx="9874250" cy="6797675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CCFFFF"/>
    <a:srgbClr val="660033"/>
    <a:srgbClr val="CCCC00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/>
    <p:restoredTop sz="94295" autoAdjust="0"/>
  </p:normalViewPr>
  <p:slideViewPr>
    <p:cSldViewPr>
      <p:cViewPr varScale="1">
        <p:scale>
          <a:sx n="96" d="100"/>
          <a:sy n="96" d="100"/>
        </p:scale>
        <p:origin x="5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279918" cy="34097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5592027" y="0"/>
            <a:ext cx="4279918" cy="34097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87F543-0BEB-408A-AC7E-D6D215E2FC99}" type="datetimeFigureOut">
              <a:rPr lang="zh-TW" altLang="en-US" smtClean="0"/>
              <a:t>2020/3/24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6456698"/>
            <a:ext cx="4279918" cy="34097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5592027" y="6456698"/>
            <a:ext cx="4279918" cy="34097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4FE1D7-CB82-4030-8B3D-B345EFDD16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199173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27884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593125" y="0"/>
            <a:ext cx="427884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317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236913" y="509588"/>
            <a:ext cx="3400425" cy="25495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87426" y="3228896"/>
            <a:ext cx="7899400" cy="3058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456612"/>
            <a:ext cx="427884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Arial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593125" y="6456612"/>
            <a:ext cx="4278841" cy="339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/>
            </a:lvl1pPr>
          </a:lstStyle>
          <a:p>
            <a:fld id="{1983D7F7-2AC0-48E4-A2FF-F47EFB55641C}" type="slidenum">
              <a:rPr lang="en-US" altLang="zh-TW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846174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新細明體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" cy="68580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>
            <a:off x="914400" y="3276600"/>
            <a:ext cx="7543800" cy="0"/>
          </a:xfrm>
          <a:prstGeom prst="line">
            <a:avLst/>
          </a:prstGeom>
          <a:noFill/>
          <a:ln w="28575">
            <a:solidFill>
              <a:srgbClr val="0033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TW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914400" y="609600"/>
            <a:ext cx="1219200" cy="43434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9600" y="2514600"/>
            <a:ext cx="1219200" cy="43434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59398" name="Rectangle 6"/>
          <p:cNvSpPr>
            <a:spLocks noGrp="1" noChangeArrowheads="1"/>
          </p:cNvSpPr>
          <p:nvPr>
            <p:ph type="ctrTitle" sz="quarter"/>
          </p:nvPr>
        </p:nvSpPr>
        <p:spPr>
          <a:xfrm>
            <a:off x="2124075" y="2205038"/>
            <a:ext cx="6553200" cy="966787"/>
          </a:xfrm>
        </p:spPr>
        <p:txBody>
          <a:bodyPr lIns="91440" tIns="45720" rIns="91440" bIns="45720" anchor="ctr"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59399" name="Rectangle 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128838" y="3400425"/>
            <a:ext cx="6400800" cy="2095500"/>
          </a:xfrm>
        </p:spPr>
        <p:txBody>
          <a:bodyPr lIns="91440" tIns="45720" rIns="91440" bIns="45720"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TW" altLang="en-US"/>
              <a:t>按一下以編輯母片副標題樣式</a:t>
            </a:r>
          </a:p>
        </p:txBody>
      </p:sp>
    </p:spTree>
    <p:extLst>
      <p:ext uri="{BB962C8B-B14F-4D97-AF65-F5344CB8AC3E}">
        <p14:creationId xmlns:p14="http://schemas.microsoft.com/office/powerpoint/2010/main" val="8333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409889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19900" y="260350"/>
            <a:ext cx="1943100" cy="58356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990600" y="260350"/>
            <a:ext cx="5676900" cy="58356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42712776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幻燈片編號"/>
          <p:cNvSpPr txBox="1">
            <a:spLocks noGrp="1"/>
          </p:cNvSpPr>
          <p:nvPr>
            <p:ph type="sldNum" sz="quarter" idx="2"/>
          </p:nvPr>
        </p:nvSpPr>
        <p:spPr>
          <a:xfrm>
            <a:off x="161466" y="6489699"/>
            <a:ext cx="210468" cy="215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9" name="大標題文字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0" name="內文層級一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</p:spTree>
    <p:extLst>
      <p:ext uri="{BB962C8B-B14F-4D97-AF65-F5344CB8AC3E}">
        <p14:creationId xmlns:p14="http://schemas.microsoft.com/office/powerpoint/2010/main" val="231073896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420434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5838256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9906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9530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643975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307345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17865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8583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531253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455807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90600" y="26035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0600" y="1447800"/>
            <a:ext cx="77724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609600" cy="68580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1029" name="Text Box 5"/>
          <p:cNvSpPr txBox="1">
            <a:spLocks noChangeArrowheads="1"/>
          </p:cNvSpPr>
          <p:nvPr/>
        </p:nvSpPr>
        <p:spPr bwMode="auto">
          <a:xfrm>
            <a:off x="134938" y="90488"/>
            <a:ext cx="365125" cy="466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kumimoji="1" lang="en-US" altLang="zh-TW" sz="2400" i="1">
                <a:solidFill>
                  <a:schemeClr val="bg1"/>
                </a:solidFill>
                <a:latin typeface="Futura Md BT" pitchFamily="34" charset="0"/>
              </a:rPr>
              <a:t>Computer Center, CS, NCTU</a:t>
            </a:r>
          </a:p>
        </p:txBody>
      </p:sp>
      <p:sp>
        <p:nvSpPr>
          <p:cNvPr id="1030" name="Oval 6"/>
          <p:cNvSpPr>
            <a:spLocks noChangeArrowheads="1"/>
          </p:cNvSpPr>
          <p:nvPr/>
        </p:nvSpPr>
        <p:spPr bwMode="auto">
          <a:xfrm>
            <a:off x="125413" y="6400800"/>
            <a:ext cx="304800" cy="304800"/>
          </a:xfrm>
          <a:prstGeom prst="ellipse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22225" cap="rnd">
                <a:solidFill>
                  <a:srgbClr val="000000"/>
                </a:solidFill>
                <a:prstDash val="sysDot"/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62484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1600" tIns="0" rIns="0" bIns="4680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36320E50-4369-4C9B-918D-70B81CC07476}" type="slidenum">
              <a:rPr lang="en-US" altLang="zh-TW" sz="1400">
                <a:solidFill>
                  <a:schemeClr val="bg1"/>
                </a:solidFill>
                <a:latin typeface="Futura Md BT" pitchFamily="34" charset="0"/>
              </a:rPr>
              <a:pPr algn="ctr" eaLnBrk="1" hangingPunct="1"/>
              <a:t>‹#›</a:t>
            </a:fld>
            <a:endParaRPr lang="en-US" altLang="zh-TW" sz="1400">
              <a:solidFill>
                <a:schemeClr val="bg1"/>
              </a:solidFill>
              <a:latin typeface="Futura Md BT" pitchFamily="34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990600" y="1182688"/>
            <a:ext cx="7772400" cy="36512"/>
          </a:xfrm>
          <a:prstGeom prst="rect">
            <a:avLst/>
          </a:prstGeom>
          <a:gradFill rotWithShape="0">
            <a:gsLst>
              <a:gs pos="0">
                <a:srgbClr val="C0C0C0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1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9pPr>
    </p:titleStyle>
    <p:bodyStyle>
      <a:lvl1pPr marL="342900" indent="-342900" algn="l" rtl="0" eaLnBrk="0" fontAlgn="base" hangingPunct="0">
        <a:spcBef>
          <a:spcPct val="25000"/>
        </a:spcBef>
        <a:spcAft>
          <a:spcPct val="0"/>
        </a:spcAft>
        <a:buFont typeface="Wingdings" panose="05000000000000000000" pitchFamily="2" charset="2"/>
        <a:buChar char="q"/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5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2pPr>
      <a:lvl3pPr marL="1143000" indent="-228600" algn="l" rtl="0" eaLnBrk="0" fontAlgn="base" hangingPunct="0">
        <a:spcBef>
          <a:spcPct val="25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Ø"/>
        <a:defRPr kumimoji="1">
          <a:solidFill>
            <a:schemeClr val="tx1"/>
          </a:solidFill>
          <a:latin typeface="+mn-lt"/>
          <a:ea typeface="華康標楷體(P)" pitchFamily="66" charset="-120"/>
        </a:defRPr>
      </a:lvl3pPr>
      <a:lvl4pPr marL="1600200" indent="-228600" algn="l" rtl="0" eaLnBrk="0" fontAlgn="base" hangingPunct="0">
        <a:spcBef>
          <a:spcPct val="25000"/>
        </a:spcBef>
        <a:spcAft>
          <a:spcPct val="0"/>
        </a:spcAft>
        <a:buChar char="–"/>
        <a:defRPr kumimoji="1" sz="1600">
          <a:solidFill>
            <a:schemeClr val="tx1"/>
          </a:solidFill>
          <a:latin typeface="+mn-lt"/>
          <a:ea typeface="華康標楷體(P)" pitchFamily="66" charset="-120"/>
        </a:defRPr>
      </a:lvl4pPr>
      <a:lvl5pPr marL="2057400" indent="-228600" algn="l" rtl="0" eaLnBrk="0" fontAlgn="base" hangingPunct="0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5pPr>
      <a:lvl6pPr marL="25146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6pPr>
      <a:lvl7pPr marL="29718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7pPr>
      <a:lvl8pPr marL="34290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8pPr>
      <a:lvl9pPr marL="38862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aproxy.org/" TargetMode="Externa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cbonte.github.io/haproxy-dconv/2.1/configuration.html" TargetMode="Externa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nvoyproxy.io/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tenvoy.io/install/envoy/debian/" TargetMode="External"/><Relationship Id="rId2" Type="http://schemas.openxmlformats.org/officeDocument/2006/relationships/hyperlink" Target="https://www.getenvoy.io/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getenvoy.io/install/envoy/centos/" TargetMode="External"/><Relationship Id="rId4" Type="http://schemas.openxmlformats.org/officeDocument/2006/relationships/hyperlink" Target="https://www.getenvoy.io/install/envoy/ubuntu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nvoyproxy.io/learn/health-check" TargetMode="Externa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getambassador.io/envoy-vs-nginx-vs-haproxy-why-the-open-source-ambassador-api-gateway-chose-envoy-23826aed79ef" TargetMode="External"/><Relationship Id="rId2" Type="http://schemas.openxmlformats.org/officeDocument/2006/relationships/hyperlink" Target="https://www.envoyproxy.io/docs/envoy/latest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Server Load Balancer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altLang="zh-TW">
                <a:ea typeface="新細明體" panose="02020500000000000000" pitchFamily="18" charset="-120"/>
              </a:rPr>
              <a:t>jnlin</a:t>
            </a:r>
            <a:endParaRPr lang="zh-TW" altLang="zh-TW" dirty="0">
              <a:ea typeface="新細明體" panose="02020500000000000000" pitchFamily="18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http://www.haproxy.org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Reliable &amp; High Performance TCP/HTTP Load Balancer</a:t>
            </a:r>
          </a:p>
          <a:p>
            <a:pPr lvl="1"/>
            <a:r>
              <a:rPr lang="en-US" altLang="zh-TW" dirty="0"/>
              <a:t>Layer 4 (TCP) and Layer 7 (HTTP) load balancing</a:t>
            </a:r>
          </a:p>
          <a:p>
            <a:pPr lvl="1"/>
            <a:r>
              <a:rPr lang="en-US" altLang="zh-TW" dirty="0"/>
              <a:t>SSL/TLS termination</a:t>
            </a:r>
          </a:p>
          <a:p>
            <a:pPr lvl="1"/>
            <a:r>
              <a:rPr lang="en-US" altLang="zh-TW" dirty="0" err="1"/>
              <a:t>Gzip</a:t>
            </a:r>
            <a:r>
              <a:rPr lang="en-US" altLang="zh-TW" dirty="0"/>
              <a:t> compression</a:t>
            </a:r>
          </a:p>
          <a:p>
            <a:pPr lvl="1"/>
            <a:r>
              <a:rPr lang="en-US" altLang="zh-TW" dirty="0"/>
              <a:t>Health checking</a:t>
            </a:r>
          </a:p>
          <a:p>
            <a:pPr lvl="1"/>
            <a:r>
              <a:rPr lang="en-US" altLang="zh-TW" dirty="0"/>
              <a:t>HTTP/2</a:t>
            </a:r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4299198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- Installation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pkg install </a:t>
            </a:r>
            <a:r>
              <a:rPr lang="en-US" altLang="zh-TW" dirty="0" err="1"/>
              <a:t>haproxy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You can also build it from ports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Config file: /</a:t>
            </a:r>
            <a:r>
              <a:rPr lang="en-US" altLang="zh-TW" dirty="0" err="1"/>
              <a:t>usr</a:t>
            </a:r>
            <a:r>
              <a:rPr lang="en-US" altLang="zh-TW" dirty="0"/>
              <a:t>/local/</a:t>
            </a:r>
            <a:r>
              <a:rPr lang="en-US" altLang="zh-TW" dirty="0" err="1"/>
              <a:t>etc</a:t>
            </a:r>
            <a:r>
              <a:rPr lang="en-US" altLang="zh-TW" dirty="0"/>
              <a:t>/</a:t>
            </a:r>
            <a:r>
              <a:rPr lang="en-US" altLang="zh-TW" dirty="0" err="1"/>
              <a:t>haproxy.conf</a:t>
            </a:r>
            <a:endParaRPr lang="en-US" altLang="zh-TW" dirty="0"/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00651104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- Configuration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8487481-3060-414F-8DAA-5426373E6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000" y="1358900"/>
            <a:ext cx="6604000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65913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- Configuration</a:t>
            </a:r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3F7E47B-3C35-D94A-9C44-77FCB52F3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100" y="990600"/>
            <a:ext cx="7035800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67894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- Configuration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20C99E2-A03A-E841-9575-A0805EAA9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701800"/>
            <a:ext cx="79248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71127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Configuration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global</a:t>
            </a:r>
          </a:p>
          <a:p>
            <a:pPr lvl="1"/>
            <a:r>
              <a:rPr lang="en-US" altLang="zh-TW" dirty="0"/>
              <a:t>log</a:t>
            </a:r>
          </a:p>
          <a:p>
            <a:pPr lvl="1"/>
            <a:r>
              <a:rPr lang="en-US" altLang="zh-TW" dirty="0"/>
              <a:t>chroot</a:t>
            </a:r>
          </a:p>
          <a:p>
            <a:pPr lvl="1"/>
            <a:r>
              <a:rPr lang="en-US" altLang="zh-TW" dirty="0" err="1"/>
              <a:t>uid</a:t>
            </a:r>
            <a:r>
              <a:rPr lang="en-US" altLang="zh-TW" dirty="0"/>
              <a:t> / </a:t>
            </a:r>
            <a:r>
              <a:rPr lang="en-US" altLang="zh-TW" dirty="0" err="1"/>
              <a:t>gid</a:t>
            </a:r>
            <a:endParaRPr lang="en-US" altLang="zh-TW" dirty="0"/>
          </a:p>
          <a:p>
            <a:pPr lvl="1"/>
            <a:r>
              <a:rPr lang="en-US" altLang="zh-TW" dirty="0" err="1"/>
              <a:t>pidfile</a:t>
            </a: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009692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Configuration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defaults</a:t>
            </a:r>
          </a:p>
          <a:p>
            <a:pPr lvl="1"/>
            <a:r>
              <a:rPr lang="en-US" altLang="zh-TW" dirty="0"/>
              <a:t>log</a:t>
            </a:r>
          </a:p>
          <a:p>
            <a:pPr lvl="1"/>
            <a:r>
              <a:rPr lang="en-US" altLang="zh-TW" dirty="0"/>
              <a:t>option</a:t>
            </a:r>
          </a:p>
          <a:p>
            <a:pPr lvl="1"/>
            <a:r>
              <a:rPr lang="en-US" altLang="zh-TW" dirty="0"/>
              <a:t>retries</a:t>
            </a:r>
          </a:p>
          <a:p>
            <a:pPr lvl="1"/>
            <a:r>
              <a:rPr lang="en-US" altLang="zh-TW" dirty="0"/>
              <a:t>timeout</a:t>
            </a: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3384332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Configuration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listen</a:t>
            </a:r>
          </a:p>
          <a:p>
            <a:pPr lvl="1"/>
            <a:r>
              <a:rPr lang="en-US" altLang="zh-TW" dirty="0"/>
              <a:t>stats</a:t>
            </a: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4832983-88B3-054A-AF7B-A7BE0E068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2514600"/>
            <a:ext cx="61087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052454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Configuration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frontend</a:t>
            </a:r>
          </a:p>
          <a:p>
            <a:pPr lvl="1"/>
            <a:r>
              <a:rPr lang="en-US" altLang="zh-TW" dirty="0"/>
              <a:t>bind</a:t>
            </a:r>
          </a:p>
          <a:p>
            <a:pPr lvl="1"/>
            <a:r>
              <a:rPr lang="en-US" altLang="zh-TW" dirty="0"/>
              <a:t>mode</a:t>
            </a:r>
          </a:p>
          <a:p>
            <a:pPr lvl="1"/>
            <a:r>
              <a:rPr lang="en-US" altLang="zh-TW" dirty="0"/>
              <a:t>option</a:t>
            </a:r>
          </a:p>
          <a:p>
            <a:pPr lvl="1"/>
            <a:r>
              <a:rPr lang="en-US" altLang="zh-TW" dirty="0" err="1"/>
              <a:t>use_backend</a:t>
            </a: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88521411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Configuration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backend</a:t>
            </a:r>
          </a:p>
          <a:p>
            <a:pPr lvl="1"/>
            <a:r>
              <a:rPr lang="en-US" altLang="zh-TW" dirty="0"/>
              <a:t>balance</a:t>
            </a:r>
          </a:p>
          <a:p>
            <a:pPr lvl="2"/>
            <a:r>
              <a:rPr lang="en-US" altLang="zh-TW" dirty="0" err="1"/>
              <a:t>roundrobin</a:t>
            </a:r>
            <a:r>
              <a:rPr lang="en-US" altLang="zh-TW" dirty="0"/>
              <a:t>, </a:t>
            </a:r>
            <a:r>
              <a:rPr lang="en-US" altLang="zh-TW" dirty="0" err="1"/>
              <a:t>leastconn</a:t>
            </a:r>
            <a:r>
              <a:rPr lang="en-US" altLang="zh-TW" dirty="0"/>
              <a:t>, </a:t>
            </a:r>
            <a:r>
              <a:rPr lang="en-US" altLang="zh-TW" dirty="0" err="1"/>
              <a:t>hdr</a:t>
            </a:r>
            <a:r>
              <a:rPr lang="en-US" altLang="zh-TW" dirty="0"/>
              <a:t>(param)</a:t>
            </a:r>
          </a:p>
          <a:p>
            <a:pPr lvl="1"/>
            <a:r>
              <a:rPr lang="en-US" altLang="zh-TW" dirty="0"/>
              <a:t>mode</a:t>
            </a:r>
          </a:p>
          <a:p>
            <a:pPr lvl="1"/>
            <a:r>
              <a:rPr lang="en-US" altLang="zh-TW" dirty="0"/>
              <a:t>http-request</a:t>
            </a:r>
          </a:p>
          <a:p>
            <a:pPr lvl="1"/>
            <a:r>
              <a:rPr lang="en-US" altLang="zh-TW" dirty="0"/>
              <a:t>server</a:t>
            </a:r>
          </a:p>
          <a:p>
            <a:pPr lvl="2"/>
            <a:r>
              <a:rPr lang="en-US" altLang="zh-TW" dirty="0"/>
              <a:t>check</a:t>
            </a:r>
          </a:p>
          <a:p>
            <a:pPr lvl="2"/>
            <a:r>
              <a:rPr lang="en-US" altLang="zh-TW" dirty="0"/>
              <a:t>fall</a:t>
            </a:r>
          </a:p>
          <a:p>
            <a:pPr lvl="2"/>
            <a:r>
              <a:rPr lang="en-US" altLang="zh-TW" dirty="0"/>
              <a:t>rise</a:t>
            </a:r>
          </a:p>
          <a:p>
            <a:pPr lvl="2"/>
            <a:r>
              <a:rPr lang="en-US" altLang="zh-TW" dirty="0"/>
              <a:t>inter</a:t>
            </a:r>
          </a:p>
          <a:p>
            <a:pPr lvl="2"/>
            <a:r>
              <a:rPr lang="en-US" altLang="zh-TW" dirty="0"/>
              <a:t>cookie</a:t>
            </a: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9020523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More users, more resources needed</a:t>
            </a:r>
          </a:p>
          <a:p>
            <a:pPr lvl="1"/>
            <a:r>
              <a:rPr lang="en-US" altLang="zh-TW" dirty="0"/>
              <a:t>CPU, RAM, HDD …</a:t>
            </a:r>
          </a:p>
          <a:p>
            <a:pPr lvl="1"/>
            <a:endParaRPr lang="en-US" altLang="zh-TW" dirty="0"/>
          </a:p>
          <a:p>
            <a:r>
              <a:rPr lang="en-US" altLang="zh-TW" dirty="0"/>
              <a:t>Scale Up &amp; Scale Out</a:t>
            </a:r>
          </a:p>
          <a:p>
            <a:pPr lvl="1"/>
            <a:r>
              <a:rPr lang="en-US" altLang="zh-TW" dirty="0"/>
              <a:t>One powerful server to service more users; or</a:t>
            </a:r>
          </a:p>
          <a:p>
            <a:pPr lvl="1"/>
            <a:r>
              <a:rPr lang="en-US" altLang="zh-TW" dirty="0"/>
              <a:t>Multiple servers to service more users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Pros &amp; Cons ?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C10K Problem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84875820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- run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/</a:t>
            </a:r>
            <a:r>
              <a:rPr lang="en-US" altLang="zh-TW" dirty="0" err="1"/>
              <a:t>etc</a:t>
            </a:r>
            <a:r>
              <a:rPr lang="en-US" altLang="zh-TW" dirty="0"/>
              <a:t>/</a:t>
            </a:r>
            <a:r>
              <a:rPr lang="en-US" altLang="zh-TW" dirty="0" err="1"/>
              <a:t>rc.conf.local</a:t>
            </a:r>
            <a:endParaRPr lang="en-US" altLang="zh-TW" dirty="0"/>
          </a:p>
          <a:p>
            <a:pPr lvl="1"/>
            <a:r>
              <a:rPr lang="en-US" altLang="zh-TW" dirty="0" err="1"/>
              <a:t>haproxy_enable</a:t>
            </a:r>
            <a:r>
              <a:rPr lang="en-US" altLang="zh-TW" dirty="0"/>
              <a:t>=“YES”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/</a:t>
            </a:r>
            <a:r>
              <a:rPr lang="en-US" altLang="zh-TW" dirty="0" err="1"/>
              <a:t>usr</a:t>
            </a:r>
            <a:r>
              <a:rPr lang="en-US" altLang="zh-TW" dirty="0"/>
              <a:t>/local/</a:t>
            </a:r>
            <a:r>
              <a:rPr lang="en-US" altLang="zh-TW" dirty="0" err="1"/>
              <a:t>etc</a:t>
            </a:r>
            <a:r>
              <a:rPr lang="en-US" altLang="zh-TW" dirty="0"/>
              <a:t>/</a:t>
            </a:r>
            <a:r>
              <a:rPr lang="en-US" altLang="zh-TW" dirty="0" err="1"/>
              <a:t>rc.d</a:t>
            </a:r>
            <a:r>
              <a:rPr lang="en-US" altLang="zh-TW" dirty="0"/>
              <a:t>/</a:t>
            </a:r>
            <a:r>
              <a:rPr lang="en-US" altLang="zh-TW" dirty="0" err="1"/>
              <a:t>haproxy</a:t>
            </a:r>
            <a:r>
              <a:rPr lang="en-US" altLang="zh-TW" dirty="0"/>
              <a:t> start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Question: how to setup a backup node for </a:t>
            </a:r>
            <a:r>
              <a:rPr lang="en-US" altLang="zh-TW" dirty="0" err="1"/>
              <a:t>haproxy</a:t>
            </a:r>
            <a:r>
              <a:rPr lang="en-US" altLang="zh-TW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7871325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Haproxy</a:t>
            </a:r>
            <a:r>
              <a:rPr lang="en-US" altLang="zh-TW" dirty="0"/>
              <a:t> - Reference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90600" y="1447800"/>
            <a:ext cx="7924800" cy="4648200"/>
          </a:xfrm>
        </p:spPr>
        <p:txBody>
          <a:bodyPr/>
          <a:lstStyle/>
          <a:p>
            <a:r>
              <a:rPr lang="en-US" altLang="zh-TW" dirty="0">
                <a:hlinkClick r:id="rId2"/>
              </a:rPr>
              <a:t>http://cbonte.github.io/haproxy-dconv/2.1/configuration.html</a:t>
            </a:r>
            <a:r>
              <a:rPr lang="en-US" altLang="zh-TW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8502723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Envoy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https://www.envoyproxy.io</a:t>
            </a:r>
            <a:r>
              <a:rPr lang="en-US" altLang="zh-TW" dirty="0"/>
              <a:t> 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Developed by Lyft (a ride-sharing company like Uber) and </a:t>
            </a:r>
            <a:r>
              <a:rPr lang="en-US" altLang="zh-TW" dirty="0" err="1"/>
              <a:t>opensourced</a:t>
            </a:r>
            <a:r>
              <a:rPr lang="en-US" altLang="zh-TW" dirty="0"/>
              <a:t> in 2017</a:t>
            </a:r>
          </a:p>
          <a:p>
            <a:pPr lvl="1"/>
            <a:r>
              <a:rPr lang="en-US" altLang="zh-TW"/>
              <a:t>Apache License 2.0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Features</a:t>
            </a:r>
          </a:p>
          <a:p>
            <a:pPr lvl="1"/>
            <a:r>
              <a:rPr lang="en-US" altLang="zh-TW" dirty="0"/>
              <a:t>Dynamic APIs for configuration</a:t>
            </a:r>
          </a:p>
          <a:p>
            <a:pPr lvl="1"/>
            <a:r>
              <a:rPr lang="en-US" altLang="zh-TW" dirty="0"/>
              <a:t>Service Discovery</a:t>
            </a:r>
          </a:p>
          <a:p>
            <a:pPr lvl="1"/>
            <a:r>
              <a:rPr lang="en-US" altLang="zh-TW" dirty="0" err="1"/>
              <a:t>gRPC</a:t>
            </a:r>
            <a:r>
              <a:rPr lang="en-US" altLang="zh-TW" dirty="0"/>
              <a:t> / MongoDB / HTTP support</a:t>
            </a:r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0547516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Envoy - Installation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Broken in FreeBSD now</a:t>
            </a:r>
          </a:p>
          <a:p>
            <a:pPr lvl="1"/>
            <a:r>
              <a:rPr lang="en-US" altLang="zh-TW" dirty="0"/>
              <a:t>You can install it on Linux instead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>
                <a:hlinkClick r:id="rId2"/>
              </a:rPr>
              <a:t>https://www.getenvoy.io</a:t>
            </a:r>
            <a:endParaRPr lang="en-US" altLang="zh-TW" dirty="0"/>
          </a:p>
          <a:p>
            <a:pPr lvl="1"/>
            <a:r>
              <a:rPr lang="en-US" altLang="zh-TW" dirty="0"/>
              <a:t>Debian: </a:t>
            </a:r>
            <a:r>
              <a:rPr lang="en-US" altLang="zh-TW" dirty="0">
                <a:hlinkClick r:id="rId3"/>
              </a:rPr>
              <a:t>https://www.getenvoy.io/install/envoy/debian/</a:t>
            </a:r>
            <a:endParaRPr lang="en-US" altLang="zh-TW" dirty="0"/>
          </a:p>
          <a:p>
            <a:pPr lvl="1"/>
            <a:r>
              <a:rPr lang="en-US" altLang="zh-TW" dirty="0"/>
              <a:t>Ubuntu: </a:t>
            </a:r>
            <a:r>
              <a:rPr lang="en-US" altLang="zh-TW" dirty="0">
                <a:hlinkClick r:id="rId4"/>
              </a:rPr>
              <a:t>https://www.getenvoy.io/install/envoy/ubuntu/</a:t>
            </a:r>
            <a:endParaRPr lang="en-US" altLang="zh-TW" dirty="0"/>
          </a:p>
          <a:p>
            <a:pPr lvl="1"/>
            <a:r>
              <a:rPr lang="en-US" altLang="zh-TW" dirty="0"/>
              <a:t>Centos: </a:t>
            </a:r>
            <a:r>
              <a:rPr lang="en-US" altLang="zh-TW" dirty="0">
                <a:hlinkClick r:id="rId5"/>
              </a:rPr>
              <a:t>https://www.getenvoy.io/install/envoy/centos/</a:t>
            </a:r>
            <a:r>
              <a:rPr lang="en-US" altLang="zh-TW" dirty="0"/>
              <a:t> </a:t>
            </a:r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27228633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Envoy - Configuration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4BC23B4-B8AF-644E-B692-AD1FD4D25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340" y="1752599"/>
            <a:ext cx="8480659" cy="3637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72054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Envoy - Configuration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FAF8C9C-23AC-F94A-B804-C6DB27D38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1403350"/>
            <a:ext cx="7670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37032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Envoy - Configuration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225EB48-11A3-9F4C-9FF5-0C270670E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00200"/>
            <a:ext cx="53721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852836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Envoy - Configuration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YAML file format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Basic concept is same as </a:t>
            </a:r>
            <a:r>
              <a:rPr lang="en-US" altLang="zh-TW" dirty="0" err="1"/>
              <a:t>haproxy</a:t>
            </a:r>
            <a:endParaRPr lang="en-US" altLang="zh-TW" dirty="0"/>
          </a:p>
          <a:p>
            <a:pPr lvl="1"/>
            <a:r>
              <a:rPr lang="en-US" altLang="zh-TW" dirty="0"/>
              <a:t>Listen (frontend) address</a:t>
            </a:r>
          </a:p>
          <a:p>
            <a:pPr lvl="1"/>
            <a:r>
              <a:rPr lang="en-US" altLang="zh-TW" dirty="0"/>
              <a:t>Backend addresses</a:t>
            </a:r>
          </a:p>
          <a:p>
            <a:pPr lvl="1"/>
            <a:r>
              <a:rPr lang="en-US" altLang="zh-TW" dirty="0"/>
              <a:t>Healthy Checks</a:t>
            </a:r>
          </a:p>
          <a:p>
            <a:pPr lvl="2"/>
            <a:r>
              <a:rPr lang="en-US" altLang="zh-TW" dirty="0">
                <a:hlinkClick r:id="rId2"/>
              </a:rPr>
              <a:t>https://www.envoyproxy.io/learn/health-check</a:t>
            </a:r>
            <a:endParaRPr lang="en-US" altLang="zh-TW" dirty="0"/>
          </a:p>
          <a:p>
            <a:pPr lvl="1"/>
            <a:r>
              <a:rPr lang="en-US" altLang="zh-TW" dirty="0"/>
              <a:t>Routes</a:t>
            </a:r>
          </a:p>
        </p:txBody>
      </p:sp>
    </p:spTree>
    <p:extLst>
      <p:ext uri="{BB962C8B-B14F-4D97-AF65-F5344CB8AC3E}">
        <p14:creationId xmlns:p14="http://schemas.microsoft.com/office/powerpoint/2010/main" val="3944069307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Envoy - Run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envoy -c </a:t>
            </a:r>
            <a:r>
              <a:rPr lang="en-US" altLang="zh-TW" dirty="0" err="1"/>
              <a:t>config.yaml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25374418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Envoy - Reference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>
                <a:hlinkClick r:id="rId2"/>
              </a:rPr>
              <a:t>https://www.envoyproxy.io/docs/envoy/latest/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https://blog.getambassador.io/envoy-vs-nginx-vs-haproxy-why-the-open-source-ambassador-api-gateway-chose-envoy-23826aed79ef</a:t>
            </a:r>
            <a:endParaRPr lang="en-US" altLang="zh-TW" dirty="0"/>
          </a:p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37062579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High Availability</a:t>
            </a:r>
          </a:p>
          <a:p>
            <a:pPr lvl="1"/>
            <a:r>
              <a:rPr lang="en-US" altLang="zh-TW" dirty="0"/>
              <a:t>A characteristic of a system, which aims to ensure an agreed level of operational performance, usually uptime, for a higher than normal period.</a:t>
            </a:r>
          </a:p>
          <a:p>
            <a:pPr lvl="1"/>
            <a:endParaRPr lang="en-US" altLang="zh-TW" dirty="0"/>
          </a:p>
          <a:p>
            <a:r>
              <a:rPr lang="en-US" altLang="zh-TW" dirty="0"/>
              <a:t>Availability (per year)</a:t>
            </a:r>
          </a:p>
          <a:p>
            <a:pPr lvl="1"/>
            <a:r>
              <a:rPr lang="en-US" altLang="zh-TW" dirty="0"/>
              <a:t>99%: 3.65days </a:t>
            </a:r>
          </a:p>
          <a:p>
            <a:pPr lvl="1"/>
            <a:r>
              <a:rPr lang="en-US" altLang="zh-TW" dirty="0"/>
              <a:t>99.9%: 8.77 hours (3 nines)</a:t>
            </a:r>
          </a:p>
          <a:p>
            <a:pPr lvl="1"/>
            <a:r>
              <a:rPr lang="en-US" altLang="zh-TW" dirty="0"/>
              <a:t>99.99%: 52.60 minutes (4 nines)</a:t>
            </a:r>
          </a:p>
          <a:p>
            <a:pPr lvl="1"/>
            <a:r>
              <a:rPr lang="en-US" altLang="zh-TW" dirty="0"/>
              <a:t>99.999%: 5.26 minutes (5 nines)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886876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High Availability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Principles</a:t>
            </a:r>
          </a:p>
          <a:p>
            <a:pPr lvl="1"/>
            <a:r>
              <a:rPr lang="en-US" altLang="zh-TW" dirty="0"/>
              <a:t>Elimination of </a:t>
            </a:r>
            <a:r>
              <a:rPr lang="en-US" altLang="zh-TW" u="sng" dirty="0"/>
              <a:t>single points of failure</a:t>
            </a:r>
            <a:r>
              <a:rPr lang="en-US" altLang="zh-TW" dirty="0"/>
              <a:t>. </a:t>
            </a:r>
          </a:p>
          <a:p>
            <a:pPr lvl="1"/>
            <a:r>
              <a:rPr lang="en-US" altLang="zh-TW" dirty="0"/>
              <a:t>Reliable crossover.</a:t>
            </a:r>
          </a:p>
          <a:p>
            <a:pPr lvl="2"/>
            <a:r>
              <a:rPr lang="en-US" altLang="zh-TW" dirty="0"/>
              <a:t>Reliable configuration / topology change</a:t>
            </a:r>
          </a:p>
          <a:p>
            <a:pPr lvl="1"/>
            <a:r>
              <a:rPr lang="en-US" altLang="zh-TW" dirty="0"/>
              <a:t>Detection of failures as they occur.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Graceful Degradation</a:t>
            </a:r>
          </a:p>
          <a:p>
            <a:pPr lvl="1"/>
            <a:r>
              <a:rPr lang="en-US" altLang="zh-TW" dirty="0"/>
              <a:t>the ability of a computer, machine, electronic system or network to maintain limited functionality even when a large portion of it has been destroyed or rendered inoperative.</a:t>
            </a:r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B6F223D-E235-7746-9711-D658D78B1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1403350"/>
            <a:ext cx="2997200" cy="252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977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Load Balancing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Client Side</a:t>
            </a:r>
          </a:p>
          <a:p>
            <a:pPr lvl="1"/>
            <a:r>
              <a:rPr lang="en-US" altLang="zh-TW" dirty="0" err="1"/>
              <a:t>e.g</a:t>
            </a:r>
            <a:r>
              <a:rPr lang="en-US" altLang="zh-TW" dirty="0"/>
              <a:t>: DNS round-robin</a:t>
            </a:r>
          </a:p>
          <a:p>
            <a:pPr lvl="1"/>
            <a:r>
              <a:rPr lang="en-US" altLang="zh-TW" dirty="0"/>
              <a:t>Pros &amp; Cons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Server Side</a:t>
            </a:r>
          </a:p>
          <a:p>
            <a:pPr lvl="1"/>
            <a:r>
              <a:rPr lang="en-US" altLang="zh-TW" dirty="0"/>
              <a:t>Server Load Balancer</a:t>
            </a:r>
            <a:br>
              <a:rPr lang="en-US" altLang="zh-TW" dirty="0"/>
            </a:b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2201645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Server Load Balancer (1)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Provide “Scale-Out” and HA features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Share loading among all backend nodes with some algorithms</a:t>
            </a:r>
          </a:p>
          <a:p>
            <a:pPr lvl="1"/>
            <a:r>
              <a:rPr lang="en-US" altLang="zh-TW" dirty="0"/>
              <a:t>Static Algorithms: does not take into account the state of the system for the distribution of tasks.</a:t>
            </a:r>
          </a:p>
          <a:p>
            <a:pPr lvl="1"/>
            <a:r>
              <a:rPr lang="en-US" altLang="zh-TW" dirty="0"/>
              <a:t>Dynamic Algorithms</a:t>
            </a:r>
            <a:br>
              <a:rPr lang="en-US" altLang="zh-TW" dirty="0"/>
            </a:b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98578262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Server Load Balancer (2)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Layer 4 or Layer 7</a:t>
            </a:r>
          </a:p>
          <a:p>
            <a:pPr lvl="1"/>
            <a:r>
              <a:rPr lang="en-US" altLang="zh-TW" dirty="0"/>
              <a:t>Layer 4 Switch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Distribution Algorithms</a:t>
            </a:r>
          </a:p>
          <a:p>
            <a:pPr lvl="1"/>
            <a:r>
              <a:rPr lang="en-US" altLang="zh-TW" dirty="0"/>
              <a:t>Round-robin</a:t>
            </a:r>
          </a:p>
          <a:p>
            <a:pPr lvl="1"/>
            <a:r>
              <a:rPr lang="en-US" altLang="zh-TW" dirty="0"/>
              <a:t>Random</a:t>
            </a:r>
          </a:p>
          <a:p>
            <a:pPr lvl="1"/>
            <a:r>
              <a:rPr lang="en-US" altLang="zh-TW" dirty="0"/>
              <a:t>Ratio</a:t>
            </a:r>
          </a:p>
          <a:p>
            <a:pPr lvl="1"/>
            <a:r>
              <a:rPr lang="en-US" altLang="zh-TW" dirty="0"/>
              <a:t>Hash Table</a:t>
            </a:r>
          </a:p>
          <a:p>
            <a:pPr lvl="1"/>
            <a:r>
              <a:rPr lang="en-US" altLang="zh-TW" dirty="0"/>
              <a:t>Least-connections</a:t>
            </a:r>
          </a:p>
          <a:p>
            <a:pPr lvl="1"/>
            <a:r>
              <a:rPr lang="en-US" altLang="zh-TW" dirty="0"/>
              <a:t>Persistence</a:t>
            </a:r>
          </a:p>
          <a:p>
            <a:pPr lvl="2"/>
            <a:r>
              <a:rPr lang="en-US" altLang="zh-TW" dirty="0"/>
              <a:t>Session-ID (e.g. HTTP Cookie)</a:t>
            </a:r>
            <a:br>
              <a:rPr lang="en-US" altLang="zh-TW" dirty="0"/>
            </a:b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62130186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Server Load Balancer (3)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90600" y="1447800"/>
            <a:ext cx="4267200" cy="4648200"/>
          </a:xfrm>
        </p:spPr>
        <p:txBody>
          <a:bodyPr/>
          <a:lstStyle/>
          <a:p>
            <a:r>
              <a:rPr lang="en-US" altLang="zh-TW" dirty="0"/>
              <a:t>Persistence (Stickiness)</a:t>
            </a:r>
          </a:p>
          <a:p>
            <a:pPr lvl="1"/>
            <a:r>
              <a:rPr lang="en-US" altLang="zh-TW" dirty="0"/>
              <a:t>“The Server” in OLG</a:t>
            </a:r>
          </a:p>
          <a:p>
            <a:pPr lvl="1"/>
            <a:r>
              <a:rPr lang="en-US" altLang="zh-TW" dirty="0"/>
              <a:t>How to handle information that must be kept across the multiple requests in a user's session.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Session ID?</a:t>
            </a:r>
          </a:p>
          <a:p>
            <a:pPr lvl="1"/>
            <a:r>
              <a:rPr lang="en-US" altLang="zh-TW" dirty="0"/>
              <a:t>Cookie</a:t>
            </a:r>
          </a:p>
          <a:p>
            <a:pPr lvl="1"/>
            <a:r>
              <a:rPr lang="en-US" altLang="zh-TW" dirty="0"/>
              <a:t>IP Address</a:t>
            </a:r>
          </a:p>
          <a:p>
            <a:pPr lvl="1"/>
            <a:r>
              <a:rPr lang="en-US" altLang="zh-TW" dirty="0"/>
              <a:t>TCP Connection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Pros &amp; Cons ?</a:t>
            </a:r>
          </a:p>
          <a:p>
            <a:pPr marL="457200" lvl="1" indent="0">
              <a:buNone/>
            </a:pPr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B8264B1-4403-7A42-96F9-FE7F8A4F9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1447800"/>
            <a:ext cx="3048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074567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Server Load Balancer (4)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SSL offloading (SSL/TLS termination)</a:t>
            </a:r>
          </a:p>
          <a:p>
            <a:pPr lvl="1"/>
            <a:r>
              <a:rPr lang="en-US" altLang="zh-TW" dirty="0"/>
              <a:t>Pros?</a:t>
            </a:r>
            <a:br>
              <a:rPr lang="en-US" altLang="zh-TW" dirty="0"/>
            </a:br>
            <a:endParaRPr lang="en-US" altLang="zh-TW" dirty="0"/>
          </a:p>
          <a:p>
            <a:r>
              <a:rPr lang="en-US" altLang="zh-TW" dirty="0"/>
              <a:t>Problems of Server Load Balancer</a:t>
            </a:r>
          </a:p>
          <a:p>
            <a:pPr lvl="1"/>
            <a:r>
              <a:rPr lang="en-US" altLang="zh-TW" dirty="0" err="1"/>
              <a:t>SPoF</a:t>
            </a:r>
            <a:endParaRPr lang="en-US" altLang="zh-TW" dirty="0"/>
          </a:p>
          <a:p>
            <a:pPr lvl="1"/>
            <a:r>
              <a:rPr lang="en-US" altLang="zh-TW" dirty="0"/>
              <a:t>Capacity Limit</a:t>
            </a:r>
          </a:p>
          <a:p>
            <a:pPr lvl="1"/>
            <a:r>
              <a:rPr lang="en-US" altLang="zh-TW" dirty="0"/>
              <a:t>Latency</a:t>
            </a:r>
          </a:p>
          <a:p>
            <a:pPr lvl="1"/>
            <a:endParaRPr lang="en-US" altLang="zh-TW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64AEE4A-D4EE-A243-804A-94C55D605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3048000"/>
            <a:ext cx="4213412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12821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omputer Center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FF0000"/>
      </a:hlink>
      <a:folHlink>
        <a:srgbClr val="C0C0C0"/>
      </a:folHlink>
    </a:clrScheme>
    <a:fontScheme name="Computer Center">
      <a:majorFont>
        <a:latin typeface="Times New Roman"/>
        <a:ea typeface="華康儷粗黑(P)"/>
        <a:cs typeface=""/>
      </a:majorFont>
      <a:minorFont>
        <a:latin typeface="Times New Roman"/>
        <a:ea typeface="華康儷中黑(P)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Computer Center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puter Center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Computer Center</Template>
  <TotalTime>21240</TotalTime>
  <Words>724</Words>
  <Application>Microsoft Macintosh PowerPoint</Application>
  <PresentationFormat>如螢幕大小 (4:3)</PresentationFormat>
  <Paragraphs>152</Paragraphs>
  <Slides>29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8" baseType="lpstr">
      <vt:lpstr>華康標楷體(P)</vt:lpstr>
      <vt:lpstr>華康儷中黑(P)</vt:lpstr>
      <vt:lpstr>華康儷粗黑(P)</vt:lpstr>
      <vt:lpstr>新細明體</vt:lpstr>
      <vt:lpstr>Arial</vt:lpstr>
      <vt:lpstr>Futura Md BT</vt:lpstr>
      <vt:lpstr>Times New Roman</vt:lpstr>
      <vt:lpstr>Wingdings</vt:lpstr>
      <vt:lpstr>Computer Center</vt:lpstr>
      <vt:lpstr>Server Load Balancer</vt:lpstr>
      <vt:lpstr>Introduction</vt:lpstr>
      <vt:lpstr>Introduction</vt:lpstr>
      <vt:lpstr>High Availability</vt:lpstr>
      <vt:lpstr>Load Balancing</vt:lpstr>
      <vt:lpstr>Server Load Balancer (1)</vt:lpstr>
      <vt:lpstr>Server Load Balancer (2)</vt:lpstr>
      <vt:lpstr>Server Load Balancer (3)</vt:lpstr>
      <vt:lpstr>Server Load Balancer (4)</vt:lpstr>
      <vt:lpstr>Haproxy</vt:lpstr>
      <vt:lpstr>Haproxy - Installation</vt:lpstr>
      <vt:lpstr>Haproxy - Configuration</vt:lpstr>
      <vt:lpstr>Haproxy - Configuration</vt:lpstr>
      <vt:lpstr>Haproxy - Configuration</vt:lpstr>
      <vt:lpstr>Haproxy Configuration</vt:lpstr>
      <vt:lpstr>Haproxy Configuration</vt:lpstr>
      <vt:lpstr>Haproxy Configuration</vt:lpstr>
      <vt:lpstr>Haproxy Configuration</vt:lpstr>
      <vt:lpstr>Haproxy Configuration</vt:lpstr>
      <vt:lpstr>Haproxy - run</vt:lpstr>
      <vt:lpstr>Haproxy - Reference</vt:lpstr>
      <vt:lpstr>Envoy</vt:lpstr>
      <vt:lpstr>Envoy - Installation</vt:lpstr>
      <vt:lpstr>Envoy - Configuration</vt:lpstr>
      <vt:lpstr>Envoy - Configuration</vt:lpstr>
      <vt:lpstr>Envoy - Configuration</vt:lpstr>
      <vt:lpstr>Envoy - Configuration</vt:lpstr>
      <vt:lpstr>Envoy - Run</vt:lpstr>
      <vt:lpstr>Envoy - Reference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WireGuard</dc:title>
  <dc:creator>Tse-Han Wang</dc:creator>
  <cp:lastModifiedBy>Liang-Chi Tseng</cp:lastModifiedBy>
  <cp:revision>413</cp:revision>
  <cp:lastPrinted>2018-03-07T07:13:05Z</cp:lastPrinted>
  <dcterms:created xsi:type="dcterms:W3CDTF">1601-01-01T00:00:00Z</dcterms:created>
  <dcterms:modified xsi:type="dcterms:W3CDTF">2020-03-24T14:14:28Z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